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F00"/>
    <a:srgbClr val="FFFF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480"/>
  </p:normalViewPr>
  <p:slideViewPr>
    <p:cSldViewPr>
      <p:cViewPr varScale="1">
        <p:scale>
          <a:sx n="104" d="100"/>
          <a:sy n="104" d="100"/>
        </p:scale>
        <p:origin x="1824" y="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808352" y="-82459"/>
            <a:ext cx="5527675" cy="2463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2/4/2025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2/4/2025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2/4/2025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757267" y="-82459"/>
            <a:ext cx="5629465" cy="124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92086" y="3355661"/>
            <a:ext cx="7359826" cy="28416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14400" y="1692371"/>
            <a:ext cx="7467600" cy="13978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AU" sz="9000" spc="1185" dirty="0">
                <a:latin typeface="Marker Felt Thin" panose="02000400000000000000" pitchFamily="2" charset="77"/>
                <a:cs typeface="Lucida Sans Unicode"/>
              </a:rPr>
              <a:t>Mrs Carter</a:t>
            </a:r>
            <a:endParaRPr sz="9000" dirty="0">
              <a:latin typeface="Marker Felt Thin" panose="02000400000000000000" pitchFamily="2" charset="77"/>
              <a:cs typeface="Lucida Sans Unicod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62000" y="3246328"/>
            <a:ext cx="4555492" cy="27828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22300" algn="ctr">
              <a:lnSpc>
                <a:spcPct val="100000"/>
              </a:lnSpc>
              <a:spcBef>
                <a:spcPts val="100"/>
              </a:spcBef>
            </a:pPr>
            <a:r>
              <a:rPr lang="en-AU" sz="3600" spc="380" dirty="0">
                <a:latin typeface="Chalkboard" panose="03050602040202020205" pitchFamily="66" charset="77"/>
                <a:cs typeface="Georgia"/>
              </a:rPr>
              <a:t>All about our Assistant Principal Curriculum &amp; Instruction</a:t>
            </a:r>
            <a:endParaRPr sz="3600" dirty="0">
              <a:latin typeface="Chalkboard" panose="03050602040202020205" pitchFamily="66" charset="77"/>
              <a:cs typeface="Georgia"/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9E6C3890-D90A-BD4E-A2F1-C445EF176DD2}"/>
              </a:ext>
            </a:extLst>
          </p:cNvPr>
          <p:cNvSpPr txBox="1"/>
          <p:nvPr/>
        </p:nvSpPr>
        <p:spPr>
          <a:xfrm>
            <a:off x="2933698" y="541875"/>
            <a:ext cx="3276600" cy="13978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AU" sz="9000" spc="1185" dirty="0">
                <a:latin typeface="Marker Felt Thin" panose="02000400000000000000" pitchFamily="2" charset="77"/>
                <a:cs typeface="Lucida Sans Unicode"/>
              </a:rPr>
              <a:t>Meet</a:t>
            </a:r>
            <a:endParaRPr sz="9000" dirty="0">
              <a:latin typeface="Marker Felt Thin" panose="02000400000000000000" pitchFamily="2" charset="77"/>
              <a:cs typeface="Lucida Sans Unicode"/>
            </a:endParaRPr>
          </a:p>
        </p:txBody>
      </p:sp>
      <p:pic>
        <p:nvPicPr>
          <p:cNvPr id="11" name="Picture 10" descr="A person smiling at the camera&#10;&#10;Description automatically generated with medium confidence">
            <a:extLst>
              <a:ext uri="{FF2B5EF4-FFF2-40B4-BE49-F238E27FC236}">
                <a16:creationId xmlns:a16="http://schemas.microsoft.com/office/drawing/2014/main" id="{ED33B4E5-C620-2344-974D-98C8A362E4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505200"/>
            <a:ext cx="2057400" cy="235624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11" name="object 4">
            <a:extLst>
              <a:ext uri="{FF2B5EF4-FFF2-40B4-BE49-F238E27FC236}">
                <a16:creationId xmlns:a16="http://schemas.microsoft.com/office/drawing/2014/main" id="{08C0DACE-C4E9-8444-B382-AC5825D917A9}"/>
              </a:ext>
            </a:extLst>
          </p:cNvPr>
          <p:cNvSpPr txBox="1"/>
          <p:nvPr/>
        </p:nvSpPr>
        <p:spPr>
          <a:xfrm>
            <a:off x="1231200" y="631383"/>
            <a:ext cx="6785609" cy="13978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AU" sz="9000" spc="1185" dirty="0">
                <a:latin typeface="Marker Felt Thin" panose="02000400000000000000" pitchFamily="2" charset="77"/>
                <a:cs typeface="Lucida Sans Unicode"/>
              </a:rPr>
              <a:t>My Family</a:t>
            </a:r>
            <a:endParaRPr sz="9000" dirty="0">
              <a:latin typeface="Marker Felt Thin" panose="02000400000000000000" pitchFamily="2" charset="77"/>
              <a:cs typeface="Lucida Sans Unicode"/>
            </a:endParaRPr>
          </a:p>
        </p:txBody>
      </p:sp>
      <p:pic>
        <p:nvPicPr>
          <p:cNvPr id="13" name="Picture 12" descr="A family posing on a beach&#10;&#10;Description automatically generated with low confidence">
            <a:extLst>
              <a:ext uri="{FF2B5EF4-FFF2-40B4-BE49-F238E27FC236}">
                <a16:creationId xmlns:a16="http://schemas.microsoft.com/office/drawing/2014/main" id="{F330C001-CD3C-A540-B138-AC2B2BECC6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97494"/>
            <a:ext cx="2175227" cy="3809999"/>
          </a:xfrm>
          <a:prstGeom prst="rect">
            <a:avLst/>
          </a:prstGeom>
          <a:ln w="73025">
            <a:solidFill>
              <a:schemeClr val="accent6"/>
            </a:solidFill>
          </a:ln>
        </p:spPr>
      </p:pic>
      <p:pic>
        <p:nvPicPr>
          <p:cNvPr id="16" name="Picture 1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F9C17B1-D1F1-8C4B-A806-0435090787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3876805"/>
            <a:ext cx="2994820" cy="2130688"/>
          </a:xfrm>
          <a:prstGeom prst="rect">
            <a:avLst/>
          </a:prstGeom>
          <a:ln w="73025">
            <a:solidFill>
              <a:schemeClr val="accent6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7A817EB-7E52-A74C-B4A1-ED5828071107}"/>
              </a:ext>
            </a:extLst>
          </p:cNvPr>
          <p:cNvSpPr txBox="1"/>
          <p:nvPr/>
        </p:nvSpPr>
        <p:spPr>
          <a:xfrm>
            <a:off x="3142808" y="2039144"/>
            <a:ext cx="51629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Chalkboard" panose="03050602040202020205" pitchFamily="66" charset="77"/>
              </a:rPr>
              <a:t>I am married with two cheeky but beautiful boys. Bailey is 14 and </a:t>
            </a:r>
            <a:r>
              <a:rPr lang="en-US" dirty="0" err="1">
                <a:latin typeface="Chalkboard" panose="03050602040202020205" pitchFamily="66" charset="77"/>
              </a:rPr>
              <a:t>Lochie</a:t>
            </a:r>
            <a:r>
              <a:rPr lang="en-US" dirty="0">
                <a:latin typeface="Chalkboard" panose="03050602040202020205" pitchFamily="66" charset="77"/>
              </a:rPr>
              <a:t> is 11. My husband Matt and I will have our 18-year wedding anniversary this year! I grew up in Penrith and now live in Blaxland, which is part of the Blue Mountains.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B7B174-8A83-0C4D-8C6D-FB7E7950736B}"/>
              </a:ext>
            </a:extLst>
          </p:cNvPr>
          <p:cNvSpPr txBox="1"/>
          <p:nvPr/>
        </p:nvSpPr>
        <p:spPr>
          <a:xfrm>
            <a:off x="6400800" y="3641294"/>
            <a:ext cx="1905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halkboard" panose="03050602040202020205" pitchFamily="66" charset="77"/>
              </a:rPr>
              <a:t>My family meets weekly and my Gran cooks for whoever can make it. We call it tribe night and it’s always noisy but it’s the best!!!!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12" name="object 4">
            <a:extLst>
              <a:ext uri="{FF2B5EF4-FFF2-40B4-BE49-F238E27FC236}">
                <a16:creationId xmlns:a16="http://schemas.microsoft.com/office/drawing/2014/main" id="{1B0E8234-D6C1-B441-B755-C7CC63380547}"/>
              </a:ext>
            </a:extLst>
          </p:cNvPr>
          <p:cNvSpPr txBox="1"/>
          <p:nvPr/>
        </p:nvSpPr>
        <p:spPr>
          <a:xfrm>
            <a:off x="1217295" y="575610"/>
            <a:ext cx="6785609" cy="13978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AU" sz="9000" spc="1185" dirty="0">
                <a:latin typeface="Marker Felt Thin" panose="02000400000000000000" pitchFamily="2" charset="77"/>
                <a:cs typeface="Lucida Sans Unicode"/>
              </a:rPr>
              <a:t>My Pets</a:t>
            </a:r>
            <a:endParaRPr sz="9000" dirty="0">
              <a:latin typeface="Marker Felt Thin" panose="02000400000000000000" pitchFamily="2" charset="77"/>
              <a:cs typeface="Lucida Sans Unicode"/>
            </a:endParaRPr>
          </a:p>
        </p:txBody>
      </p:sp>
      <p:pic>
        <p:nvPicPr>
          <p:cNvPr id="14" name="Picture 13" descr="A cat sitting on a chair&#10;&#10;Description automatically generated with medium confidence">
            <a:extLst>
              <a:ext uri="{FF2B5EF4-FFF2-40B4-BE49-F238E27FC236}">
                <a16:creationId xmlns:a16="http://schemas.microsoft.com/office/drawing/2014/main" id="{00B1FE98-0CDE-FE41-A574-88F9C05D13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31" y="1973429"/>
            <a:ext cx="2408093" cy="2057400"/>
          </a:xfrm>
          <a:prstGeom prst="rect">
            <a:avLst/>
          </a:prstGeom>
          <a:ln w="73025">
            <a:solidFill>
              <a:srgbClr val="FFDF00"/>
            </a:solidFill>
          </a:ln>
        </p:spPr>
      </p:pic>
      <p:pic>
        <p:nvPicPr>
          <p:cNvPr id="16" name="Picture 15" descr="A dog lying on the sand&#10;&#10;Description automatically generated with medium confidence">
            <a:extLst>
              <a:ext uri="{FF2B5EF4-FFF2-40B4-BE49-F238E27FC236}">
                <a16:creationId xmlns:a16="http://schemas.microsoft.com/office/drawing/2014/main" id="{53EC5328-AA98-8B4C-9A85-BD47A16F77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817" y="1973429"/>
            <a:ext cx="2057401" cy="2057400"/>
          </a:xfrm>
          <a:prstGeom prst="rect">
            <a:avLst/>
          </a:prstGeom>
          <a:ln w="73025">
            <a:solidFill>
              <a:srgbClr val="FFDF00"/>
            </a:solidFill>
          </a:ln>
        </p:spPr>
      </p:pic>
      <p:pic>
        <p:nvPicPr>
          <p:cNvPr id="18" name="Picture 17" descr="A dog lying on a couch&#10;&#10;Description automatically generated with medium confidence">
            <a:extLst>
              <a:ext uri="{FF2B5EF4-FFF2-40B4-BE49-F238E27FC236}">
                <a16:creationId xmlns:a16="http://schemas.microsoft.com/office/drawing/2014/main" id="{686873C1-3381-4044-94BB-4F02BE1A1B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211" y="1972866"/>
            <a:ext cx="1734249" cy="2057400"/>
          </a:xfrm>
          <a:prstGeom prst="rect">
            <a:avLst/>
          </a:prstGeom>
          <a:ln w="73025">
            <a:solidFill>
              <a:srgbClr val="FFDF00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5842756-9577-D24D-A691-B9E67D11CEE7}"/>
              </a:ext>
            </a:extLst>
          </p:cNvPr>
          <p:cNvSpPr txBox="1"/>
          <p:nvPr/>
        </p:nvSpPr>
        <p:spPr>
          <a:xfrm>
            <a:off x="876299" y="4191000"/>
            <a:ext cx="7391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Chalkboard" panose="03050602040202020205" pitchFamily="66" charset="77"/>
              </a:rPr>
              <a:t>I have one cat, Ninja who loves my shoes! If I leave them lying about, Ninja will be found with his paw tucked inside! Ninja is a rescue cat who was found with his brothers and sisters  under a school building. Minnie is our little Cavalier Cross and Monte is a King Charles Cavalier. They are my fur babies, and I love them dearly. Minnie and Monte are inseparable and enjoy lots of snuggles on the lounge.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12" name="object 4">
            <a:extLst>
              <a:ext uri="{FF2B5EF4-FFF2-40B4-BE49-F238E27FC236}">
                <a16:creationId xmlns:a16="http://schemas.microsoft.com/office/drawing/2014/main" id="{97696A45-08ED-9E4F-A712-C8E4993F0F46}"/>
              </a:ext>
            </a:extLst>
          </p:cNvPr>
          <p:cNvSpPr txBox="1"/>
          <p:nvPr/>
        </p:nvSpPr>
        <p:spPr>
          <a:xfrm>
            <a:off x="-762000" y="540555"/>
            <a:ext cx="7848599" cy="2228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AU" sz="7200" spc="1185" dirty="0">
                <a:latin typeface="Marker Felt Thin" panose="02000400000000000000" pitchFamily="2" charset="77"/>
                <a:cs typeface="Lucida Sans Unicode"/>
              </a:rPr>
              <a:t>Hobbies &amp; Interests</a:t>
            </a:r>
            <a:endParaRPr sz="7200" dirty="0">
              <a:latin typeface="Marker Felt Thin" panose="02000400000000000000" pitchFamily="2" charset="77"/>
              <a:cs typeface="Lucida Sans Unicode"/>
            </a:endParaRPr>
          </a:p>
        </p:txBody>
      </p:sp>
      <p:pic>
        <p:nvPicPr>
          <p:cNvPr id="14" name="Picture 13" descr="A picture containing sky, outdoor, water, overlooking&#10;&#10;Description automatically generated">
            <a:extLst>
              <a:ext uri="{FF2B5EF4-FFF2-40B4-BE49-F238E27FC236}">
                <a16:creationId xmlns:a16="http://schemas.microsoft.com/office/drawing/2014/main" id="{142087E2-D584-C449-9F10-A079139726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382" y="702462"/>
            <a:ext cx="2714220" cy="1905000"/>
          </a:xfrm>
          <a:prstGeom prst="rect">
            <a:avLst/>
          </a:prstGeom>
          <a:ln w="50800">
            <a:solidFill>
              <a:srgbClr val="92D050"/>
            </a:solidFill>
          </a:ln>
        </p:spPr>
      </p:pic>
      <p:pic>
        <p:nvPicPr>
          <p:cNvPr id="16" name="Picture 15" descr="A couple of women smiling&#10;&#10;Description automatically generated with low confidence">
            <a:extLst>
              <a:ext uri="{FF2B5EF4-FFF2-40B4-BE49-F238E27FC236}">
                <a16:creationId xmlns:a16="http://schemas.microsoft.com/office/drawing/2014/main" id="{BD215424-EEF7-B64C-AF50-B1989DA6E5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599" y="4442575"/>
            <a:ext cx="1605003" cy="1678575"/>
          </a:xfrm>
          <a:prstGeom prst="rect">
            <a:avLst/>
          </a:prstGeom>
          <a:ln w="50800">
            <a:solidFill>
              <a:srgbClr val="92D050"/>
            </a:solidFill>
          </a:ln>
        </p:spPr>
      </p:pic>
      <p:pic>
        <p:nvPicPr>
          <p:cNvPr id="18" name="Picture 17" descr="A large cruise ship&#10;&#10;Description automatically generated with medium confidence">
            <a:extLst>
              <a:ext uri="{FF2B5EF4-FFF2-40B4-BE49-F238E27FC236}">
                <a16:creationId xmlns:a16="http://schemas.microsoft.com/office/drawing/2014/main" id="{54428E84-C0E1-6D46-87CB-0E0D41D259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381" y="2739997"/>
            <a:ext cx="2730699" cy="1570043"/>
          </a:xfrm>
          <a:prstGeom prst="rect">
            <a:avLst/>
          </a:prstGeom>
          <a:ln w="50800">
            <a:solidFill>
              <a:srgbClr val="92D050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A552C6D-AAE0-5544-B3D0-EEE970A2580F}"/>
              </a:ext>
            </a:extLst>
          </p:cNvPr>
          <p:cNvSpPr txBox="1"/>
          <p:nvPr/>
        </p:nvSpPr>
        <p:spPr>
          <a:xfrm>
            <a:off x="816920" y="2710032"/>
            <a:ext cx="315661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500" dirty="0">
                <a:latin typeface="Chalkboard" panose="03050602040202020205" pitchFamily="66" charset="77"/>
              </a:rPr>
              <a:t>The beach is my happy place, and I visit my mum and dad regularly on the South Coast. Nelson Beach in Vincentia is my favourite spot. I love to cruise and have been twice with Matt and the boys to the South Pacific Islands. I really enjoy spending time with my mum who I see every school holidays. I also love to cook and catch up with friends and family at different restaurants and cafes. I relax by binge watching different series curled up on the lounge!</a:t>
            </a:r>
          </a:p>
        </p:txBody>
      </p:sp>
      <p:pic>
        <p:nvPicPr>
          <p:cNvPr id="21" name="Picture 20" descr="A bowl of food&#10;&#10;Description automatically generated with medium confidence">
            <a:extLst>
              <a:ext uri="{FF2B5EF4-FFF2-40B4-BE49-F238E27FC236}">
                <a16:creationId xmlns:a16="http://schemas.microsoft.com/office/drawing/2014/main" id="{31BE85C2-3989-E14E-93C4-86A3209811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21368" y="4461110"/>
            <a:ext cx="2431832" cy="1660040"/>
          </a:xfrm>
          <a:prstGeom prst="rect">
            <a:avLst/>
          </a:prstGeom>
          <a:ln w="50800">
            <a:solidFill>
              <a:srgbClr val="92D050"/>
            </a:solidFill>
          </a:ln>
        </p:spPr>
      </p:pic>
      <p:pic>
        <p:nvPicPr>
          <p:cNvPr id="23" name="Picture 22" descr="A group of women sitting at a table with food and drinks&#10;&#10;Description automatically generated with medium confidence">
            <a:extLst>
              <a:ext uri="{FF2B5EF4-FFF2-40B4-BE49-F238E27FC236}">
                <a16:creationId xmlns:a16="http://schemas.microsoft.com/office/drawing/2014/main" id="{349373DF-F938-B041-B2E8-AFCC41750B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368" y="2754684"/>
            <a:ext cx="1327184" cy="1570043"/>
          </a:xfrm>
          <a:prstGeom prst="rect">
            <a:avLst/>
          </a:prstGeom>
          <a:ln w="50800">
            <a:solidFill>
              <a:srgbClr val="92D05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23" name="object 4">
            <a:extLst>
              <a:ext uri="{FF2B5EF4-FFF2-40B4-BE49-F238E27FC236}">
                <a16:creationId xmlns:a16="http://schemas.microsoft.com/office/drawing/2014/main" id="{CDA3C338-327E-B341-BC4B-FA96046AA46A}"/>
              </a:ext>
            </a:extLst>
          </p:cNvPr>
          <p:cNvSpPr txBox="1"/>
          <p:nvPr/>
        </p:nvSpPr>
        <p:spPr>
          <a:xfrm>
            <a:off x="1295400" y="457200"/>
            <a:ext cx="6785609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AU" sz="6000" spc="1185" dirty="0">
                <a:latin typeface="Marker Felt Thin" panose="02000400000000000000" pitchFamily="2" charset="77"/>
                <a:cs typeface="Lucida Sans Unicode"/>
              </a:rPr>
              <a:t>My Favourites</a:t>
            </a:r>
            <a:endParaRPr sz="6000" dirty="0">
              <a:latin typeface="Marker Felt Thin" panose="02000400000000000000" pitchFamily="2" charset="77"/>
              <a:cs typeface="Lucida Sans Unicode"/>
            </a:endParaRPr>
          </a:p>
        </p:txBody>
      </p:sp>
      <p:pic>
        <p:nvPicPr>
          <p:cNvPr id="25" name="Picture 24" descr="A person pouring a drink into a glass&#10;&#10;Description automatically generated with low confidence">
            <a:extLst>
              <a:ext uri="{FF2B5EF4-FFF2-40B4-BE49-F238E27FC236}">
                <a16:creationId xmlns:a16="http://schemas.microsoft.com/office/drawing/2014/main" id="{FC77A032-E60C-B54C-B1B9-EF22B99EC1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600201"/>
            <a:ext cx="927100" cy="7620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E738F9A-DAF5-6C42-82E0-AD0D8BA66E62}"/>
              </a:ext>
            </a:extLst>
          </p:cNvPr>
          <p:cNvSpPr txBox="1"/>
          <p:nvPr/>
        </p:nvSpPr>
        <p:spPr>
          <a:xfrm>
            <a:off x="2133599" y="1481222"/>
            <a:ext cx="2438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Desserts! At the moment I am loving the </a:t>
            </a:r>
            <a:r>
              <a:rPr lang="en-US" sz="1400" dirty="0" err="1"/>
              <a:t>biscoff</a:t>
            </a:r>
            <a:r>
              <a:rPr lang="en-US" sz="1400" dirty="0"/>
              <a:t> baked cookie at Emu Hall and Messina ice-cream!</a:t>
            </a:r>
          </a:p>
        </p:txBody>
      </p:sp>
      <p:pic>
        <p:nvPicPr>
          <p:cNvPr id="29" name="Picture 2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28A5C255-01C7-3144-A59E-9A0693B600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55" y="2835986"/>
            <a:ext cx="1060745" cy="7874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BBC1504-BC59-C548-AA3D-2C35B4CF2ED4}"/>
              </a:ext>
            </a:extLst>
          </p:cNvPr>
          <p:cNvSpPr txBox="1"/>
          <p:nvPr/>
        </p:nvSpPr>
        <p:spPr>
          <a:xfrm>
            <a:off x="2133599" y="2690335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 like sea greens and blues but also pink and yellow! </a:t>
            </a:r>
          </a:p>
        </p:txBody>
      </p:sp>
      <p:pic>
        <p:nvPicPr>
          <p:cNvPr id="32" name="Picture 31" descr="A dolphin jumping out of the water&#10;&#10;Description automatically generated">
            <a:extLst>
              <a:ext uri="{FF2B5EF4-FFF2-40B4-BE49-F238E27FC236}">
                <a16:creationId xmlns:a16="http://schemas.microsoft.com/office/drawing/2014/main" id="{2D8F9D7C-59B2-8645-84A1-ECB4C12725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14" y="4029123"/>
            <a:ext cx="947837" cy="78739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0FA8135-767F-DB4F-9590-B3A2728D41AB}"/>
              </a:ext>
            </a:extLst>
          </p:cNvPr>
          <p:cNvSpPr txBox="1"/>
          <p:nvPr/>
        </p:nvSpPr>
        <p:spPr>
          <a:xfrm>
            <a:off x="2133599" y="4035412"/>
            <a:ext cx="2438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 love dolphins and have been lucky enough to swim with them at SeaWorld!</a:t>
            </a:r>
          </a:p>
        </p:txBody>
      </p:sp>
      <p:pic>
        <p:nvPicPr>
          <p:cNvPr id="35" name="Picture 34" descr="A close-up of some food&#10;&#10;Description automatically generated with low confidence">
            <a:extLst>
              <a:ext uri="{FF2B5EF4-FFF2-40B4-BE49-F238E27FC236}">
                <a16:creationId xmlns:a16="http://schemas.microsoft.com/office/drawing/2014/main" id="{8DDD3127-5E27-8340-A6F7-C44A2D6BEF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97" y="5251389"/>
            <a:ext cx="911866" cy="787399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9656F05B-E3C9-A442-AB7E-CCFE8A189411}"/>
              </a:ext>
            </a:extLst>
          </p:cNvPr>
          <p:cNvSpPr txBox="1"/>
          <p:nvPr/>
        </p:nvSpPr>
        <p:spPr>
          <a:xfrm>
            <a:off x="2121241" y="5226601"/>
            <a:ext cx="2438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 would choose chocolate over candy, and I enjoy anything that has caramel in it!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CA9FB44-DB98-3948-85DF-ED1F8DCEE3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898" y="1563592"/>
            <a:ext cx="1079502" cy="79861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B54B8813-B5C5-034B-9162-8661C26CAA28}"/>
              </a:ext>
            </a:extLst>
          </p:cNvPr>
          <p:cNvSpPr txBox="1"/>
          <p:nvPr/>
        </p:nvSpPr>
        <p:spPr>
          <a:xfrm>
            <a:off x="6019800" y="1461012"/>
            <a:ext cx="2438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 would love to cruise to the Northeast Coast of Australia-The Whitsundays/Airlie Beach. </a:t>
            </a:r>
          </a:p>
        </p:txBody>
      </p:sp>
      <p:pic>
        <p:nvPicPr>
          <p:cNvPr id="41" name="Picture 40" descr="A person holding a baby&#10;&#10;Description automatically generated with medium confidence">
            <a:extLst>
              <a:ext uri="{FF2B5EF4-FFF2-40B4-BE49-F238E27FC236}">
                <a16:creationId xmlns:a16="http://schemas.microsoft.com/office/drawing/2014/main" id="{882EE838-7A60-4B46-A26C-94346BA4F6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842" y="2819855"/>
            <a:ext cx="754157" cy="7874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FAFA9BC4-742D-844E-9652-854A99EE6927}"/>
              </a:ext>
            </a:extLst>
          </p:cNvPr>
          <p:cNvSpPr txBox="1"/>
          <p:nvPr/>
        </p:nvSpPr>
        <p:spPr>
          <a:xfrm>
            <a:off x="6019800" y="2690335"/>
            <a:ext cx="2438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 like so many movies it’s hard to choose! P.S I Love you is one of my favourites. </a:t>
            </a:r>
          </a:p>
        </p:txBody>
      </p:sp>
      <p:pic>
        <p:nvPicPr>
          <p:cNvPr id="44" name="Picture 43" descr="A picture containing text, shop&#10;&#10;Description automatically generated">
            <a:extLst>
              <a:ext uri="{FF2B5EF4-FFF2-40B4-BE49-F238E27FC236}">
                <a16:creationId xmlns:a16="http://schemas.microsoft.com/office/drawing/2014/main" id="{1BB4DAE7-758C-874E-9D2F-57D462BCB70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730" y="4029123"/>
            <a:ext cx="947837" cy="738664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43E8C824-62F3-8944-82A0-9FAE3B1779D6}"/>
              </a:ext>
            </a:extLst>
          </p:cNvPr>
          <p:cNvSpPr txBox="1"/>
          <p:nvPr/>
        </p:nvSpPr>
        <p:spPr>
          <a:xfrm>
            <a:off x="6001388" y="391359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Taj of the Valley in Penrith is an amazing Indian restaurant. </a:t>
            </a:r>
          </a:p>
        </p:txBody>
      </p:sp>
      <p:pic>
        <p:nvPicPr>
          <p:cNvPr id="47" name="Picture 46" descr="A picture containing text&#10;&#10;Description automatically generated">
            <a:extLst>
              <a:ext uri="{FF2B5EF4-FFF2-40B4-BE49-F238E27FC236}">
                <a16:creationId xmlns:a16="http://schemas.microsoft.com/office/drawing/2014/main" id="{3597E6F6-7D63-D54F-87C3-78A6FFA6F94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898" y="5251389"/>
            <a:ext cx="810147" cy="523220"/>
          </a:xfrm>
          <a:prstGeom prst="rect">
            <a:avLst/>
          </a:prstGeom>
        </p:spPr>
      </p:pic>
      <p:pic>
        <p:nvPicPr>
          <p:cNvPr id="49" name="Picture 48" descr="A picture containing text&#10;&#10;Description automatically generated">
            <a:extLst>
              <a:ext uri="{FF2B5EF4-FFF2-40B4-BE49-F238E27FC236}">
                <a16:creationId xmlns:a16="http://schemas.microsoft.com/office/drawing/2014/main" id="{A77498D6-954F-2D47-A185-9D91647157B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990" y="5396988"/>
            <a:ext cx="722312" cy="568277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D96DEF8D-E4FB-3641-81D7-55A7612158E1}"/>
              </a:ext>
            </a:extLst>
          </p:cNvPr>
          <p:cNvSpPr txBox="1"/>
          <p:nvPr/>
        </p:nvSpPr>
        <p:spPr>
          <a:xfrm>
            <a:off x="6001388" y="5226601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 like </a:t>
            </a:r>
            <a:r>
              <a:rPr lang="en-US" sz="1400" dirty="0" err="1"/>
              <a:t>Jeanswest</a:t>
            </a:r>
            <a:r>
              <a:rPr lang="en-US" sz="1400" dirty="0"/>
              <a:t> for casual wear and Jacquie-E for work :D 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88" y="1"/>
            <a:ext cx="9143999" cy="6857999"/>
          </a:xfrm>
          <a:prstGeom prst="rect">
            <a:avLst/>
          </a:prstGeom>
        </p:spPr>
      </p:pic>
      <p:sp>
        <p:nvSpPr>
          <p:cNvPr id="12" name="object 4">
            <a:extLst>
              <a:ext uri="{FF2B5EF4-FFF2-40B4-BE49-F238E27FC236}">
                <a16:creationId xmlns:a16="http://schemas.microsoft.com/office/drawing/2014/main" id="{642D64FE-932A-D94D-8F65-CF21C0535B4B}"/>
              </a:ext>
            </a:extLst>
          </p:cNvPr>
          <p:cNvSpPr txBox="1"/>
          <p:nvPr/>
        </p:nvSpPr>
        <p:spPr>
          <a:xfrm>
            <a:off x="1279719" y="736238"/>
            <a:ext cx="6785609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AU" sz="8000" dirty="0">
                <a:latin typeface="Marker Felt Thin" panose="02000400000000000000" pitchFamily="2" charset="77"/>
                <a:cs typeface="Lucida Sans Unicode"/>
              </a:rPr>
              <a:t>Reading Rocks !</a:t>
            </a:r>
            <a:endParaRPr sz="8000" dirty="0">
              <a:latin typeface="Marker Felt Thin" panose="02000400000000000000" pitchFamily="2" charset="77"/>
              <a:cs typeface="Lucida Sans Unicode"/>
            </a:endParaRPr>
          </a:p>
        </p:txBody>
      </p:sp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58A1C4B8-3A26-0048-9EB8-A63CDB5127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33" y="2034514"/>
            <a:ext cx="1219200" cy="1637851"/>
          </a:xfrm>
          <a:prstGeom prst="rect">
            <a:avLst/>
          </a:prstGeom>
          <a:ln w="34925">
            <a:solidFill>
              <a:schemeClr val="accent4"/>
            </a:solidFill>
          </a:ln>
        </p:spPr>
      </p:pic>
      <p:pic>
        <p:nvPicPr>
          <p:cNvPr id="16" name="Picture 15" descr="A picture containing text, electronics, compact disk&#10;&#10;Description automatically generated">
            <a:extLst>
              <a:ext uri="{FF2B5EF4-FFF2-40B4-BE49-F238E27FC236}">
                <a16:creationId xmlns:a16="http://schemas.microsoft.com/office/drawing/2014/main" id="{F1CA263F-C5F6-2C4D-9DC5-80C48E8FAE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150" y="2034513"/>
            <a:ext cx="1208559" cy="1637851"/>
          </a:xfrm>
          <a:prstGeom prst="rect">
            <a:avLst/>
          </a:prstGeom>
          <a:ln w="34925">
            <a:solidFill>
              <a:schemeClr val="accent4"/>
            </a:solidFill>
          </a:ln>
        </p:spPr>
      </p:pic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6830AE33-F184-A84A-A244-DED7415435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533" y="2034513"/>
            <a:ext cx="1194143" cy="1637851"/>
          </a:xfrm>
          <a:prstGeom prst="rect">
            <a:avLst/>
          </a:prstGeom>
          <a:ln w="34925">
            <a:solidFill>
              <a:schemeClr val="accent4"/>
            </a:solidFill>
          </a:ln>
        </p:spPr>
      </p:pic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4EF1F919-1E2F-4C44-99A7-129D35D7BA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331" y="2034513"/>
            <a:ext cx="1177153" cy="1637851"/>
          </a:xfrm>
          <a:prstGeom prst="rect">
            <a:avLst/>
          </a:prstGeom>
          <a:ln w="34925">
            <a:solidFill>
              <a:schemeClr val="accent4"/>
            </a:solidFill>
          </a:ln>
        </p:spPr>
      </p:pic>
      <p:pic>
        <p:nvPicPr>
          <p:cNvPr id="24" name="Picture 23" descr="Text, whiteboard&#10;&#10;Description automatically generated">
            <a:extLst>
              <a:ext uri="{FF2B5EF4-FFF2-40B4-BE49-F238E27FC236}">
                <a16:creationId xmlns:a16="http://schemas.microsoft.com/office/drawing/2014/main" id="{9CF09F5E-4AEB-F147-8F77-E60449874CC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399" y="2034512"/>
            <a:ext cx="1153890" cy="1637851"/>
          </a:xfrm>
          <a:prstGeom prst="rect">
            <a:avLst/>
          </a:prstGeom>
          <a:ln w="34925">
            <a:solidFill>
              <a:schemeClr val="accent4"/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8356BB8-CF5E-F442-B25E-2ED6D4BC3C3C}"/>
              </a:ext>
            </a:extLst>
          </p:cNvPr>
          <p:cNvSpPr txBox="1"/>
          <p:nvPr/>
        </p:nvSpPr>
        <p:spPr>
          <a:xfrm>
            <a:off x="762735" y="3976684"/>
            <a:ext cx="76318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Chalkboard" panose="03050602040202020205" pitchFamily="66" charset="77"/>
              </a:rPr>
              <a:t>I really enjoy reading especially in holiday times. At the moment I am reading Iron Flame by Rebecca </a:t>
            </a:r>
            <a:r>
              <a:rPr lang="en-US" sz="2000" dirty="0" err="1">
                <a:latin typeface="Chalkboard" panose="03050602040202020205" pitchFamily="66" charset="77"/>
              </a:rPr>
              <a:t>Yarros</a:t>
            </a:r>
            <a:r>
              <a:rPr lang="en-US" sz="2000" dirty="0">
                <a:latin typeface="Chalkboard" panose="03050602040202020205" pitchFamily="66" charset="77"/>
              </a:rPr>
              <a:t>. </a:t>
            </a:r>
            <a:r>
              <a:rPr lang="en-US" sz="2000" dirty="0" err="1">
                <a:latin typeface="Chalkboard" panose="03050602040202020205" pitchFamily="66" charset="77"/>
              </a:rPr>
              <a:t>Mrs</a:t>
            </a:r>
            <a:r>
              <a:rPr lang="en-US" sz="2000" dirty="0">
                <a:latin typeface="Chalkboard" panose="03050602040202020205" pitchFamily="66" charset="77"/>
              </a:rPr>
              <a:t> Bristol has got me into the fantasy genre!</a:t>
            </a:r>
            <a:r>
              <a:rPr lang="en-AU" sz="2000" dirty="0">
                <a:latin typeface="Chalkboard" panose="03050602040202020205" pitchFamily="66" charset="77"/>
              </a:rPr>
              <a:t> I also love reading true stories about people who have overcome hardship and fictional stories that have an unexpected twist at the end. Reading is something I would like to make more time to do !</a:t>
            </a:r>
            <a:endParaRPr lang="en-US" sz="2000" dirty="0">
              <a:latin typeface="Chalkboard" panose="03050602040202020205" pitchFamily="66" charset="77"/>
            </a:endParaRPr>
          </a:p>
        </p:txBody>
      </p:sp>
      <p:pic>
        <p:nvPicPr>
          <p:cNvPr id="1026" name="Picture 2" descr="Iron Flame">
            <a:extLst>
              <a:ext uri="{FF2B5EF4-FFF2-40B4-BE49-F238E27FC236}">
                <a16:creationId xmlns:a16="http://schemas.microsoft.com/office/drawing/2014/main" id="{30ADF2AD-955C-D64F-24A4-789305458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072" y="2034511"/>
            <a:ext cx="1194143" cy="1637851"/>
          </a:xfrm>
          <a:prstGeom prst="rect">
            <a:avLst/>
          </a:prstGeom>
          <a:noFill/>
          <a:ln w="34925"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8" name="object 4">
            <a:extLst>
              <a:ext uri="{FF2B5EF4-FFF2-40B4-BE49-F238E27FC236}">
                <a16:creationId xmlns:a16="http://schemas.microsoft.com/office/drawing/2014/main" id="{4BC6306C-516C-EC48-907D-FB01D5B94A66}"/>
              </a:ext>
            </a:extLst>
          </p:cNvPr>
          <p:cNvSpPr txBox="1"/>
          <p:nvPr/>
        </p:nvSpPr>
        <p:spPr>
          <a:xfrm>
            <a:off x="838200" y="736238"/>
            <a:ext cx="7619999" cy="10284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AU" sz="6600" dirty="0">
                <a:latin typeface="Marker Felt Thin" panose="02000400000000000000" pitchFamily="2" charset="77"/>
                <a:cs typeface="Lucida Sans Unicode"/>
              </a:rPr>
              <a:t>Fun Facts About  Me !</a:t>
            </a:r>
            <a:endParaRPr sz="6600" dirty="0">
              <a:latin typeface="Marker Felt Thin" panose="02000400000000000000" pitchFamily="2" charset="77"/>
              <a:cs typeface="Lucida Sans Unicode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34816F-D4B0-0E4B-BEF9-F3A5FF56D88B}"/>
              </a:ext>
            </a:extLst>
          </p:cNvPr>
          <p:cNvSpPr txBox="1"/>
          <p:nvPr/>
        </p:nvSpPr>
        <p:spPr>
          <a:xfrm>
            <a:off x="914400" y="1808828"/>
            <a:ext cx="7301584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Chalkboard" panose="03050602040202020205" pitchFamily="66" charset="77"/>
              </a:rPr>
              <a:t>I am a neat freak and like everything to be in its place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Chalkboard" panose="03050602040202020205" pitchFamily="66" charset="77"/>
              </a:rPr>
              <a:t>You will always see me with a coffee in hand!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Chalkboard" panose="03050602040202020205" pitchFamily="66" charset="77"/>
              </a:rPr>
              <a:t>This is my 21st year in teaching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Chalkboard" panose="03050602040202020205" pitchFamily="66" charset="77"/>
              </a:rPr>
              <a:t>I have had surfing lessons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Chalkboard" panose="03050602040202020205" pitchFamily="66" charset="77"/>
              </a:rPr>
              <a:t>I like staying up late and sleeping in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Chalkboard" panose="03050602040202020205" pitchFamily="66" charset="77"/>
              </a:rPr>
              <a:t>I learnt karate as a teenager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Chalkboard" panose="03050602040202020205" pitchFamily="66" charset="77"/>
              </a:rPr>
              <a:t>I am really shy and get nervous easily!!!!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Chalkboard" panose="03050602040202020205" pitchFamily="66" charset="77"/>
              </a:rPr>
              <a:t>I am a HAT-I have achieved my Highly Accomplished Teaching Accreditation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Chalkboard" panose="03050602040202020205" pitchFamily="66" charset="77"/>
              </a:rPr>
              <a:t>Broccoli is my favourite vegetable, and I don’t like </a:t>
            </a:r>
            <a:r>
              <a:rPr lang="en-US" sz="2000" dirty="0" err="1">
                <a:latin typeface="Chalkboard" panose="03050602040202020205" pitchFamily="66" charset="77"/>
              </a:rPr>
              <a:t>brussel</a:t>
            </a:r>
            <a:r>
              <a:rPr lang="en-US" sz="2000" dirty="0">
                <a:latin typeface="Chalkboard" panose="03050602040202020205" pitchFamily="66" charset="77"/>
              </a:rPr>
              <a:t> sprouts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Chalkboard" panose="03050602040202020205" pitchFamily="66" charset="77"/>
              </a:rPr>
              <a:t>I am scared of snakes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Chalkboard" panose="03050602040202020205" pitchFamily="66" charset="77"/>
              </a:rPr>
              <a:t>I love learning about how to be the best teacher I can be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Chalkboard" panose="03050602040202020205" pitchFamily="66" charset="77"/>
              </a:rPr>
              <a:t>My favourite flower is a frangipani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000" dirty="0">
              <a:latin typeface="Chalkboard" panose="03050602040202020205" pitchFamily="66" charset="77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000" dirty="0">
              <a:latin typeface="Chalkboard" panose="03050602040202020205" pitchFamily="66" charset="77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000" dirty="0">
              <a:latin typeface="Chalkboard" panose="03050602040202020205" pitchFamily="66" charset="77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000" dirty="0">
              <a:latin typeface="Chalkboard" panose="03050602040202020205" pitchFamily="66" charset="77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000" dirty="0">
              <a:latin typeface="Chalkboard" panose="03050602040202020205" pitchFamily="66" charset="77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9364"/>
            <a:ext cx="9143999" cy="68579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893038E-8965-0D43-BE39-69514736F060}"/>
              </a:ext>
            </a:extLst>
          </p:cNvPr>
          <p:cNvSpPr txBox="1"/>
          <p:nvPr/>
        </p:nvSpPr>
        <p:spPr>
          <a:xfrm>
            <a:off x="914399" y="3733800"/>
            <a:ext cx="7315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halkboard" panose="03050602040202020205" pitchFamily="66" charset="77"/>
              </a:rPr>
              <a:t>I </a:t>
            </a:r>
            <a:r>
              <a:rPr lang="en-AU" sz="4000" dirty="0">
                <a:latin typeface="Chalkboard" panose="03050602040202020205" pitchFamily="66" charset="77"/>
              </a:rPr>
              <a:t>am looking forward to seeing all our </a:t>
            </a:r>
            <a:r>
              <a:rPr lang="en-AU" sz="4000" dirty="0" err="1">
                <a:latin typeface="Chalkboard" panose="03050602040202020205" pitchFamily="66" charset="77"/>
              </a:rPr>
              <a:t>Southie</a:t>
            </a:r>
            <a:r>
              <a:rPr lang="en-AU" sz="4000" dirty="0">
                <a:latin typeface="Chalkboard" panose="03050602040202020205" pitchFamily="66" charset="77"/>
              </a:rPr>
              <a:t> families for an </a:t>
            </a:r>
            <a:r>
              <a:rPr lang="en-AU" sz="4000">
                <a:latin typeface="Chalkboard" panose="03050602040202020205" pitchFamily="66" charset="77"/>
              </a:rPr>
              <a:t>amazing 2025! </a:t>
            </a:r>
            <a:endParaRPr lang="en-US" sz="4000" dirty="0">
              <a:latin typeface="Chalkboard" panose="03050602040202020205" pitchFamily="66" charset="77"/>
            </a:endParaRPr>
          </a:p>
        </p:txBody>
      </p:sp>
      <p:pic>
        <p:nvPicPr>
          <p:cNvPr id="12" name="Picture 11" descr="A person wearing a hat and smoking a pipe&#10;&#10;Description automatically generated with low confidence">
            <a:extLst>
              <a:ext uri="{FF2B5EF4-FFF2-40B4-BE49-F238E27FC236}">
                <a16:creationId xmlns:a16="http://schemas.microsoft.com/office/drawing/2014/main" id="{5A3D9335-AFB4-A940-A098-7CB9CDD9FE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914401"/>
            <a:ext cx="4768850" cy="27037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54A7920-CD9F-7D44-BD5B-F532E6A35A80}"/>
              </a:ext>
            </a:extLst>
          </p:cNvPr>
          <p:cNvSpPr txBox="1"/>
          <p:nvPr/>
        </p:nvSpPr>
        <p:spPr>
          <a:xfrm>
            <a:off x="5791200" y="914402"/>
            <a:ext cx="24384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halkboard" panose="03050602040202020205" pitchFamily="66" charset="77"/>
              </a:rPr>
              <a:t>I will make mistakes but will always work hard to be the best I can be for the students, staff and community of Windsor South P.S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255</TotalTime>
  <Words>630</Words>
  <Application>Microsoft Office PowerPoint</Application>
  <PresentationFormat>On-screen Show (4:3)</PresentationFormat>
  <Paragraphs>39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Chalkboard</vt:lpstr>
      <vt:lpstr>Marker Felt Thin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Khrys Bosland</dc:creator>
  <cp:lastModifiedBy>Danielle Galea</cp:lastModifiedBy>
  <cp:revision>5</cp:revision>
  <dcterms:created xsi:type="dcterms:W3CDTF">2022-01-13T18:45:06Z</dcterms:created>
  <dcterms:modified xsi:type="dcterms:W3CDTF">2025-02-04T02:32:59Z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2021-01-05T00:00:00Z</vt:filetime>
  </property>
  <property fmtid="{D5CDD505-2E9C-101B-9397-08002B2CF9AE}" pid="3" name="Creator">
    <vt:lpwstr>Acrobat PDFMaker 19 for PowerPoint</vt:lpwstr>
  </property>
  <property fmtid="{D5CDD505-2E9C-101B-9397-08002B2CF9AE}" pid="4" name="LastSaved">
    <vt:filetime>2022-01-13T00:00:00Z</vt:filetime>
  </property>
</Properties>
</file>